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74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00CC"/>
    <a:srgbClr val="006600"/>
    <a:srgbClr val="660066"/>
    <a:srgbClr val="D8F5F9"/>
    <a:srgbClr val="8662A1"/>
    <a:srgbClr val="A4C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22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4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6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0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3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4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8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EEF24-3A46-4923-A861-6DCAF129B54A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3FA10-E5D3-4447-8A96-04E379212A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4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4965" y="1055078"/>
            <a:ext cx="95220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5400" b="1" i="1" dirty="0">
                <a:solidFill>
                  <a:srgbClr val="006600"/>
                </a:solidFill>
                <a:latin typeface="Monotype Corsiva" panose="03010101010201010101" pitchFamily="66" charset="0"/>
              </a:rPr>
              <a:t>Краткая презентация </a:t>
            </a:r>
            <a:br>
              <a:rPr lang="ru-RU" altLang="en-US" sz="5400" b="1" i="1" dirty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altLang="en-US" sz="5400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образовательной программы </a:t>
            </a:r>
          </a:p>
          <a:p>
            <a:pPr algn="ctr"/>
            <a:r>
              <a:rPr lang="ru-RU" altLang="en-US" sz="5400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МАДОУ  Детский сад № 6</a:t>
            </a:r>
            <a:r>
              <a:rPr lang="ru-RU" altLang="en-US" sz="5400" b="1" i="1" dirty="0">
                <a:solidFill>
                  <a:srgbClr val="006600"/>
                </a:solidFill>
                <a:latin typeface="Monotype Corsiva" panose="03010101010201010101" pitchFamily="66" charset="0"/>
              </a:rPr>
              <a:t/>
            </a:r>
            <a:br>
              <a:rPr lang="ru-RU" altLang="en-US" sz="5400" b="1" i="1" dirty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altLang="en-US" sz="5400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«Солнышко» г. Дюртюли</a:t>
            </a:r>
            <a:endParaRPr lang="ru-RU" altLang="en-US" sz="54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3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457567"/>
              </p:ext>
            </p:extLst>
          </p:nvPr>
        </p:nvGraphicFramePr>
        <p:xfrm>
          <a:off x="940777" y="826476"/>
          <a:ext cx="10339754" cy="4606324"/>
        </p:xfrm>
        <a:graphic>
          <a:graphicData uri="http://schemas.openxmlformats.org/drawingml/2006/table">
            <a:tbl>
              <a:tblPr/>
              <a:tblGrid>
                <a:gridCol w="1855177">
                  <a:extLst>
                    <a:ext uri="{9D8B030D-6E8A-4147-A177-3AD203B41FA5}">
                      <a16:colId xmlns:a16="http://schemas.microsoft.com/office/drawing/2014/main" val="1135859386"/>
                    </a:ext>
                  </a:extLst>
                </a:gridCol>
                <a:gridCol w="8484577">
                  <a:extLst>
                    <a:ext uri="{9D8B030D-6E8A-4147-A177-3AD203B41FA5}">
                      <a16:colId xmlns:a16="http://schemas.microsoft.com/office/drawing/2014/main" val="706558156"/>
                    </a:ext>
                  </a:extLst>
                </a:gridCol>
              </a:tblGrid>
              <a:tr h="267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Вид программы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                       Название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024533"/>
                  </a:ext>
                </a:extLst>
              </a:tr>
              <a:tr h="959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Комплексная: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Образовательная 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2000" b="1" dirty="0" smtClean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ДОУ, 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составленная на основе Примерной основной образовательной программы ДО «Радуга»: проект / С.Г. Якобсон, Т.И.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Гризик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, Т.Н.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Доронова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 и др.; науч. рук. Е.В. Соловьева.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6528969"/>
                  </a:ext>
                </a:extLst>
              </a:tr>
              <a:tr h="267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Коррекционная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«Программа логопедической работы по преодолению общего недоразвития речи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у детей»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Т.Б.Филичива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Г.В.Чиркина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Т.В.Туманова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, С.А. Миронова, А.В. Лагутина.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001822"/>
                  </a:ext>
                </a:extLst>
              </a:tr>
              <a:tr h="40025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894104"/>
                  </a:ext>
                </a:extLst>
              </a:tr>
              <a:tr h="606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«Цветик -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семицветик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» программа психологических занятий для дошкольников под редакцией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Н.Ю.Куражевой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77549"/>
                  </a:ext>
                </a:extLst>
              </a:tr>
              <a:tr h="534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Региональная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Р.Х.Гасанова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 «Земля отцов»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Р.Л. Агишева «Я познаю Башкортостан»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853607"/>
                  </a:ext>
                </a:extLst>
              </a:tr>
              <a:tr h="52321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Парциальные:</a:t>
                      </a:r>
                      <a:endParaRPr lang="en-US" sz="2000" b="1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«Наш дом-природа» под ред.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Н.А.Рыжова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104387"/>
                  </a:ext>
                </a:extLst>
              </a:tr>
              <a:tr h="8080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«Основы безопасности детей дошкольного возраста»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Р.Б. </a:t>
                      </a:r>
                      <a:r>
                        <a:rPr lang="ru-RU" sz="2000" b="1" dirty="0" err="1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Стеркина</a:t>
                      </a:r>
                      <a:r>
                        <a:rPr lang="ru-RU" sz="2000" b="1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  <a:ea typeface="Times New Roman" panose="02020603050405020304" pitchFamily="18" charset="0"/>
                        </a:rPr>
                        <a:t>, О.Л. Князева, Н.Н. Авдеева / Москва   «АСТ», 1998г.</a:t>
                      </a:r>
                      <a:endParaRPr lang="en-US" sz="2000" b="1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2210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32185" y="38622"/>
            <a:ext cx="7411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0" indent="-681990" algn="ctr">
              <a:spcAft>
                <a:spcPts val="0"/>
              </a:spcAft>
            </a:pPr>
            <a:r>
              <a:rPr lang="ru-RU" sz="3600" b="1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Программы, реализуемые в ДОУ</a:t>
            </a:r>
            <a:endParaRPr lang="en-US" sz="3600" dirty="0">
              <a:solidFill>
                <a:srgbClr val="00660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03" y="4854819"/>
            <a:ext cx="1943086" cy="200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60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508" y="1533365"/>
            <a:ext cx="1185203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имеет физическое развитие, соответствующее возрастным нормативным показателям; у него сформированы основные физические качества, потребность в физической активности, движении; проявляет индивидуальный интерес к какой-то форме двигательной активности (спорт, хореография);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владеет основными культурно-гигиеническими навыками; самостоятельно и осознанно их реализует в своей жизнедеятельности;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понимает и разделяет ценность здорового образа жизни, умеет соблюдать элементарные правила охраны своего здоровья и здоровья окружающих, имеет соответствующее возрастным возможностям представление о безопасном поведении в быту, в природе, среди незнакомых людей;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познавательно активен, любознателен, способен самостоятельно исследовать, экспериментировать, находить разнообразную информацию в различных источниках — книгах, энциклопедиях, фильмах, а также умеет задавать взрослым интересующие вопросы; имеет собственную сферу интересов;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самостоятелен и одновременно умеет обращаться ко взрослым за помощью;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заинтересован в учении и совершенствовании собственной компетенции в разных областях деятельности, владеет универсальными предпосылками учебной деятельности: умением работать по правилу и по образцу, слушать взрослого и выполнять его инструкции;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эмоционально отзывчив, способен к сопереживанию и сочувствию, откликается на эмоции близких людей, сопереживает персонажам при восприятии произведений художественной литературы, театра, кино, изобразительной деятельности, музыки, а также красоты окружающего мира, природы;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0984" y="175846"/>
            <a:ext cx="3727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Целевые </a:t>
            </a:r>
            <a:r>
              <a:rPr lang="ru-RU" sz="36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ориентиры</a:t>
            </a:r>
            <a:endParaRPr lang="en-US" sz="36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39309" y="107170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По итогам освоения Программы ребёнок: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588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1868" y="0"/>
            <a:ext cx="1158826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общителен, умеет адекватно использовать вербальные и невербальные средства коммуникации, способен вести диалог и выражать свои мысли с помощью монологической речи; умеет договариваться со сверстниками, планировать совместную деятельность, владеет навыками сотрудничества; владеет стилем коммуникации со взрослыми и сверстниками и произвольно может изменять его;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способен </a:t>
            </a: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произвольно управлять своим поведением и планировать действия;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соблюдает общепринятые нормы и правила поведения — в том числе на улице (дорожные правила), правила поведения в общественных местах (театр, магазин, поликлиника, транспорт и т. п.);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имеет базовые ценностные представления и руководствуется ими в собственном социальном поведении;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интеллектуально развит в соответствии с возрастными возможностями, способен решать интеллектуальные задачи;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инициативен в деятельности, способен предложить собственный замысел и воплотить его в рисунке, постройке, рассказе и др.;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имеет первичную целостную картину мира, представления о себе, семье, обществе (ближайшем социуме), государстве (стране), мире и природе; принадлежности других людей к определённому полу; культурных ценностях;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обладает сформированными умениями и навыками (речевыми, изобразительными, музыкальными, конструктивными и др.) необходимыми для осуществления различных видов детской деятельности;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доброжелателен и спокоен, дружелюбен к другим людям и живым существам;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осознаёт себя гражданином России;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психологически устойчив к неуспеху и умеет конструктивно преодолевать возникающие трудности;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хочет учиться и стать школьником, рассматривая это как новую желаемую и привлекательную ступень собственной взрослости; 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имеет чувство собственного достоинства и способен уважать других;</a:t>
            </a:r>
            <a:endParaRPr lang="en-US" sz="1100" kern="50" dirty="0"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обладает живым воображением, способен к фантазии и творчеству в разных формах.</a:t>
            </a:r>
            <a:endParaRPr lang="en-US" sz="1100" kern="50" dirty="0">
              <a:effectLst/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677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5476" y="1105296"/>
            <a:ext cx="1053935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•</a:t>
            </a:r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	Старший воспитатель – 1.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Учитель-логопед – 1.  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Музыкальный руководитель – 3.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Инструктор по физической культуре- 1.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Педагог-психолог-1.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Руководитель изостудии – 1.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Педагог дополнительно образования – 1. 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•	Воспитатель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18.</a:t>
            </a:r>
            <a:endParaRPr lang="ru-RU" sz="20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Всего:  27.  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По образованию: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Высшее педагогическое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21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 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Среднее специальное – </a:t>
            </a:r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6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 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Обучаются заочно в ВУЗах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04992" y="152538"/>
            <a:ext cx="6094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Сведения о педагогических кадрах: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35969" y="1105296"/>
            <a:ext cx="55039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По стажу: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До 5 лет – 2 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От 5 до 25 лет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14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От 25  и более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10</a:t>
            </a:r>
            <a:endParaRPr lang="ru-RU" sz="20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По </a:t>
            </a:r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категориям:</a:t>
            </a: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Высшая квалификационная категория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10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1 квалификационная категория – </a:t>
            </a:r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5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Соответствие занимаемой должности – </a:t>
            </a:r>
            <a:r>
              <a:rPr lang="ru-RU" sz="20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6</a:t>
            </a:r>
            <a:endParaRPr lang="ru-RU" sz="20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930" y="5180840"/>
            <a:ext cx="2031023" cy="15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9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7253" y="193431"/>
            <a:ext cx="96891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kern="50" dirty="0">
                <a:solidFill>
                  <a:srgbClr val="006600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Особенности взаимодействия педагогического </a:t>
            </a:r>
            <a:r>
              <a:rPr lang="ru-RU" sz="3600" b="1" kern="50" dirty="0" smtClean="0">
                <a:solidFill>
                  <a:srgbClr val="006600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коллектива с </a:t>
            </a:r>
            <a:r>
              <a:rPr lang="ru-RU" sz="3600" b="1" kern="50" dirty="0">
                <a:solidFill>
                  <a:srgbClr val="006600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семьями воспитанников</a:t>
            </a:r>
            <a:endParaRPr lang="en-US" sz="3600" b="1" kern="50" dirty="0">
              <a:solidFill>
                <a:srgbClr val="006600"/>
              </a:solidFill>
              <a:effectLst/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9523" y="1696915"/>
            <a:ext cx="10058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b="1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Цель взаимодействия с семьёй: </a:t>
            </a:r>
            <a:r>
              <a:rPr lang="ru-RU" sz="28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сделать родителей активными участниками образовательного процесса, оказав им помощь в реализации ответственности за воспитание и обучение детей</a:t>
            </a:r>
            <a:endParaRPr lang="en-US" sz="2800" kern="50" dirty="0">
              <a:solidFill>
                <a:srgbClr val="0000CC"/>
              </a:solidFill>
              <a:effectLst/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6" y="5301762"/>
            <a:ext cx="6153149" cy="1556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75" y="5301762"/>
            <a:ext cx="5733317" cy="155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37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3914" y="290146"/>
            <a:ext cx="114036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kern="50" dirty="0">
                <a:solidFill>
                  <a:srgbClr val="006600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Задачи дошкольной образовательной организации по работе с семьёй:</a:t>
            </a:r>
            <a:endParaRPr lang="en-US" sz="2400" kern="50" dirty="0">
              <a:solidFill>
                <a:srgbClr val="006600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постоянно изучать запросы и потребности в дошкольном образовании семей, находящихся в сфере деятельности дошкольной образовательной организации;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повышать психологическую компетентность родителей. Учить родителей общаться с детьми в формах, адекватных их возрасту; </a:t>
            </a:r>
            <a:r>
              <a:rPr lang="ru-RU" sz="2400" kern="50" dirty="0" err="1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нетравмирующим</a:t>
            </a: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приёмам управления поведением детей;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убеждать родителей в необходимости соблюдения единого с организацией режима дня для ребёнка дошкольного возраста;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учить родителей разнообразным формам организации досуга с детьми в семье;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создавать ситуации приятного совместного досуга детей и родителей в дошкольной образовательной организации; условия для доверительного, неформального общения педагогов с родителями;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помогать родителям правильно выбрать школу для ребёнка в соответствии с его индивидуальными возможностями и способностями;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постоянно вести работу по профилактике нарушений и по защите прав и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достоинства ребёнка в дошкольной организации и в семье.  </a:t>
            </a:r>
            <a:endParaRPr lang="en-US" sz="2400" kern="50" dirty="0">
              <a:solidFill>
                <a:srgbClr val="0000CC"/>
              </a:solidFill>
              <a:effectLst/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453" y="5090746"/>
            <a:ext cx="2414084" cy="164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9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83877" y="237393"/>
            <a:ext cx="5934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336600"/>
                </a:solidFill>
                <a:latin typeface="Monotype Corsiva" pitchFamily="66" charset="0"/>
              </a:rPr>
              <a:t>Формы работы с родителями</a:t>
            </a:r>
          </a:p>
        </p:txBody>
      </p:sp>
      <p:sp>
        <p:nvSpPr>
          <p:cNvPr id="5" name="AutoShape 28"/>
          <p:cNvSpPr>
            <a:spLocks noChangeArrowheads="1"/>
          </p:cNvSpPr>
          <p:nvPr/>
        </p:nvSpPr>
        <p:spPr bwMode="auto">
          <a:xfrm>
            <a:off x="4633545" y="1071854"/>
            <a:ext cx="2590800" cy="685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>
                <a:solidFill>
                  <a:srgbClr val="336600"/>
                </a:solidFill>
                <a:latin typeface="Times New Roman" panose="02020603050405020304" pitchFamily="18" charset="0"/>
              </a:rPr>
              <a:t>КОНСУЛЬТАЦИИ</a:t>
            </a:r>
            <a:endParaRPr lang="ru-RU" altLang="en-US" sz="2000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AutoShape 28"/>
          <p:cNvSpPr>
            <a:spLocks noChangeArrowheads="1"/>
          </p:cNvSpPr>
          <p:nvPr/>
        </p:nvSpPr>
        <p:spPr bwMode="auto">
          <a:xfrm>
            <a:off x="4372705" y="2464893"/>
            <a:ext cx="2694845" cy="99353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СОВМЕСТНЫЕ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en-US" sz="2000" b="1" dirty="0">
                <a:solidFill>
                  <a:srgbClr val="336600"/>
                </a:solidFill>
                <a:latin typeface="Times New Roman" panose="02020603050405020304" pitchFamily="18" charset="0"/>
              </a:rPr>
              <a:t>РАВЛЕЧЕНИЯ</a:t>
            </a:r>
          </a:p>
        </p:txBody>
      </p:sp>
      <p:sp>
        <p:nvSpPr>
          <p:cNvPr id="7" name="AutoShape 28"/>
          <p:cNvSpPr>
            <a:spLocks noChangeArrowheads="1"/>
          </p:cNvSpPr>
          <p:nvPr/>
        </p:nvSpPr>
        <p:spPr bwMode="auto">
          <a:xfrm>
            <a:off x="9347688" y="936756"/>
            <a:ext cx="2590800" cy="685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srgbClr val="336600"/>
                </a:solidFill>
                <a:latin typeface="Times New Roman" panose="02020603050405020304" pitchFamily="18" charset="0"/>
              </a:rPr>
              <a:t>КРУГЛЫЙ  СТОЛ</a:t>
            </a:r>
          </a:p>
        </p:txBody>
      </p:sp>
      <p:sp>
        <p:nvSpPr>
          <p:cNvPr id="8" name="AutoShape 28"/>
          <p:cNvSpPr>
            <a:spLocks noChangeArrowheads="1"/>
          </p:cNvSpPr>
          <p:nvPr/>
        </p:nvSpPr>
        <p:spPr bwMode="auto">
          <a:xfrm>
            <a:off x="310659" y="994826"/>
            <a:ext cx="2713893" cy="91066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srgbClr val="336600"/>
                </a:solidFill>
                <a:latin typeface="Times New Roman" panose="02020603050405020304" pitchFamily="18" charset="0"/>
              </a:rPr>
              <a:t>РОДИТЕЛЬСКИЕ </a:t>
            </a:r>
            <a:endParaRPr lang="ru-RU" altLang="en-US" sz="2000" b="1" dirty="0" smtClean="0">
              <a:solidFill>
                <a:srgbClr val="336600"/>
              </a:solidFill>
              <a:latin typeface="Times New Roman" panose="02020603050405020304" pitchFamily="18" charset="0"/>
            </a:endParaRP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ЧАСЫ</a:t>
            </a:r>
            <a:endParaRPr lang="ru-RU" altLang="en-US" sz="2000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AutoShape 28"/>
          <p:cNvSpPr>
            <a:spLocks noChangeArrowheads="1"/>
          </p:cNvSpPr>
          <p:nvPr/>
        </p:nvSpPr>
        <p:spPr bwMode="auto">
          <a:xfrm>
            <a:off x="529004" y="5398742"/>
            <a:ext cx="2749061" cy="96129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СЕМИНАРЫ-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ПРАКТИКУМЫ</a:t>
            </a:r>
            <a:endParaRPr lang="ru-RU" altLang="en-US" sz="2000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AutoShape 28"/>
          <p:cNvSpPr>
            <a:spLocks noChangeArrowheads="1"/>
          </p:cNvSpPr>
          <p:nvPr/>
        </p:nvSpPr>
        <p:spPr bwMode="auto">
          <a:xfrm>
            <a:off x="3914043" y="5262435"/>
            <a:ext cx="2955680" cy="1044941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ИНФОРМАЦИОННЫЕ 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СТЕНДЫ</a:t>
            </a:r>
            <a:endParaRPr lang="ru-RU" altLang="en-US" sz="2000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AutoShape 28"/>
          <p:cNvSpPr>
            <a:spLocks noChangeArrowheads="1"/>
          </p:cNvSpPr>
          <p:nvPr/>
        </p:nvSpPr>
        <p:spPr bwMode="auto">
          <a:xfrm>
            <a:off x="9347688" y="2159168"/>
            <a:ext cx="2590800" cy="126983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en-US" b="1" dirty="0">
                <a:solidFill>
                  <a:srgbClr val="336600"/>
                </a:solidFill>
                <a:latin typeface="Times New Roman" panose="02020603050405020304" pitchFamily="18" charset="0"/>
              </a:rPr>
              <a:t>СМОТРЫ, </a:t>
            </a:r>
            <a:endParaRPr lang="ru-RU" altLang="en-US" b="1" dirty="0" smtClean="0">
              <a:solidFill>
                <a:srgbClr val="3366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en-US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КОНКУРСЫ</a:t>
            </a:r>
            <a:r>
              <a:rPr lang="ru-RU" altLang="en-US" b="1" dirty="0">
                <a:solidFill>
                  <a:srgbClr val="336600"/>
                </a:solidFill>
                <a:latin typeface="Times New Roman" panose="02020603050405020304" pitchFamily="18" charset="0"/>
              </a:rPr>
              <a:t>, </a:t>
            </a:r>
            <a:endParaRPr lang="ru-RU" altLang="en-US" b="1" dirty="0" smtClean="0">
              <a:solidFill>
                <a:srgbClr val="3366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altLang="en-US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ВЫСТАВКИ</a:t>
            </a:r>
            <a:endParaRPr lang="ru-RU" altLang="en-US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AutoShape 28"/>
          <p:cNvSpPr>
            <a:spLocks noChangeArrowheads="1"/>
          </p:cNvSpPr>
          <p:nvPr/>
        </p:nvSpPr>
        <p:spPr bwMode="auto">
          <a:xfrm>
            <a:off x="611064" y="2489808"/>
            <a:ext cx="2883877" cy="130285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srgbClr val="336600"/>
                </a:solidFill>
                <a:latin typeface="Times New Roman" panose="02020603050405020304" pitchFamily="18" charset="0"/>
              </a:rPr>
              <a:t>ДНИ </a:t>
            </a:r>
            <a:endParaRPr lang="ru-RU" altLang="en-US" sz="2000" b="1" dirty="0" smtClean="0">
              <a:solidFill>
                <a:srgbClr val="336600"/>
              </a:solidFill>
              <a:latin typeface="Times New Roman" panose="02020603050405020304" pitchFamily="18" charset="0"/>
            </a:endParaRP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ОТКРЫТЫХ 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ДВЕРЕЙ</a:t>
            </a:r>
            <a:endParaRPr lang="ru-RU" altLang="en-US" sz="2000" b="1" dirty="0">
              <a:solidFill>
                <a:srgbClr val="33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AutoShape 28"/>
          <p:cNvSpPr>
            <a:spLocks noChangeArrowheads="1"/>
          </p:cNvSpPr>
          <p:nvPr/>
        </p:nvSpPr>
        <p:spPr bwMode="auto">
          <a:xfrm>
            <a:off x="2445413" y="4117717"/>
            <a:ext cx="2590800" cy="6858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000" b="1" dirty="0">
                <a:solidFill>
                  <a:srgbClr val="336600"/>
                </a:solidFill>
                <a:latin typeface="Times New Roman" panose="02020603050405020304" pitchFamily="18" charset="0"/>
              </a:rPr>
              <a:t>АНКЕТИРОВАНИЕ</a:t>
            </a:r>
          </a:p>
        </p:txBody>
      </p:sp>
      <p:sp>
        <p:nvSpPr>
          <p:cNvPr id="14" name="AutoShape 45"/>
          <p:cNvSpPr>
            <a:spLocks noChangeArrowheads="1"/>
          </p:cNvSpPr>
          <p:nvPr/>
        </p:nvSpPr>
        <p:spPr bwMode="auto">
          <a:xfrm>
            <a:off x="7392865" y="1673583"/>
            <a:ext cx="1629509" cy="7620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rgbClr val="33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en-US" sz="20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САЙТ ДОУ</a:t>
            </a:r>
            <a:endParaRPr kumimoji="0" lang="en-US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626" y="4011631"/>
            <a:ext cx="42862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94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07323" y="31273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Наш адрес: </a:t>
            </a:r>
          </a:p>
          <a:p>
            <a:pPr algn="ctr">
              <a:lnSpc>
                <a:spcPct val="120000"/>
              </a:lnSpc>
            </a:pP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РБ,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г.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Дюртюли,</a:t>
            </a:r>
            <a:endParaRPr lang="ru-RU" altLang="en-US" sz="24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ct val="120000"/>
              </a:lnSpc>
            </a:pP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ул.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Василия Горшкова, д. 23/б</a:t>
            </a:r>
            <a:endParaRPr lang="ru-RU" altLang="en-US" sz="24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ct val="120000"/>
              </a:lnSpc>
            </a:pP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Телефон: 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8(34787) 2-20-91</a:t>
            </a:r>
            <a:endParaRPr lang="ru-RU" altLang="en-US" sz="24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Email </a:t>
            </a:r>
            <a:r>
              <a:rPr lang="en-US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–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 </a:t>
            </a:r>
            <a:r>
              <a:rPr 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durtuli.detsad6@mail.ru</a:t>
            </a:r>
          </a:p>
          <a:p>
            <a:pPr algn="ctr">
              <a:lnSpc>
                <a:spcPct val="120000"/>
              </a:lnSpc>
            </a:pP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наш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сайт - </a:t>
            </a:r>
            <a:r>
              <a:rPr lang="en-US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http://detskii-sad6.jimdo.com</a:t>
            </a:r>
            <a:endParaRPr lang="ru-RU" altLang="en-US" sz="2400" dirty="0">
              <a:solidFill>
                <a:srgbClr val="0066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7323" y="5618257"/>
            <a:ext cx="66319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en-US" sz="4800" b="1" dirty="0">
                <a:solidFill>
                  <a:srgbClr val="6600CC"/>
                </a:solidFill>
                <a:latin typeface="Monotype Corsiva" panose="03010101010201010101" pitchFamily="66" charset="0"/>
              </a:rPr>
              <a:t>Благодарим  за  внимание 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938" y="2990390"/>
            <a:ext cx="5132693" cy="250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15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6146" y="140677"/>
            <a:ext cx="8502162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en-US" sz="3200" b="1" i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Характеристика ДОУ</a:t>
            </a:r>
          </a:p>
          <a:p>
            <a:pPr>
              <a:lnSpc>
                <a:spcPct val="90000"/>
              </a:lnSpc>
            </a:pPr>
            <a:endParaRPr lang="ru-RU" altLang="en-US" sz="1600" i="1" dirty="0" smtClean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Муниципальное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автономное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дошкольное образовательное учреждение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Детский сад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№ 6  «Солнышко» г. Дюртюли общеразвивающего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вида  </a:t>
            </a:r>
            <a:endParaRPr lang="ru-RU" altLang="en-US" sz="2400" b="1" dirty="0" smtClean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Основан 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в 1970 году.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Учредитель: </a:t>
            </a:r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администрация муниципального района </a:t>
            </a:r>
            <a:r>
              <a:rPr lang="ru-RU" sz="2400" b="1" dirty="0" err="1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Дюртюлинский</a:t>
            </a:r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район Республики Башкортостан </a:t>
            </a:r>
            <a:endParaRPr lang="ru-RU" altLang="en-US" sz="2400" b="1" dirty="0" smtClean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Адрес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:  </a:t>
            </a:r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452320, Республика Башкортостан, город Дюртюли,  ул. Василия Горшкова, д. 23/б. </a:t>
            </a:r>
            <a:endParaRPr lang="ru-RU" altLang="en-US" sz="2400" b="1" dirty="0" smtClean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т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. 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8</a:t>
            </a:r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(34787)2-20-91</a:t>
            </a:r>
            <a:r>
              <a:rPr lang="ru-RU" altLang="en-US" sz="2400" b="1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;</a:t>
            </a:r>
            <a:endParaRPr lang="ru-RU" altLang="en-US" sz="24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Режим работы: с 7.30-18.00</a:t>
            </a:r>
          </a:p>
          <a:p>
            <a:r>
              <a:rPr lang="ru-RU" altLang="en-US" sz="2400" b="1" i="1" dirty="0">
                <a:solidFill>
                  <a:srgbClr val="006600"/>
                </a:solidFill>
                <a:latin typeface="Monotype Corsiva" panose="03010101010201010101" pitchFamily="66" charset="0"/>
              </a:rPr>
              <a:t>     выходные дни:</a:t>
            </a:r>
            <a:r>
              <a:rPr lang="ru-RU" altLang="en-US" sz="24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 суббота, воскресенье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6" y="1541"/>
            <a:ext cx="1813846" cy="170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9705" y="175846"/>
            <a:ext cx="10463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336600"/>
                </a:solidFill>
                <a:latin typeface="Monotype Corsiva" pitchFamily="66" charset="0"/>
              </a:rPr>
              <a:t>Сведения о вос</a:t>
            </a:r>
            <a:r>
              <a:rPr lang="ru-RU" sz="3600" b="1" dirty="0" smtClean="0">
                <a:solidFill>
                  <a:srgbClr val="336600"/>
                </a:solidFill>
                <a:latin typeface="Monotype Corsiva" pitchFamily="66" charset="0"/>
              </a:rPr>
              <a:t>питанниках ДОУ на 2020-2021 </a:t>
            </a:r>
            <a:r>
              <a:rPr lang="ru-RU" sz="3600" b="1" dirty="0" err="1" smtClean="0">
                <a:solidFill>
                  <a:srgbClr val="336600"/>
                </a:solidFill>
                <a:latin typeface="Monotype Corsiva" pitchFamily="66" charset="0"/>
              </a:rPr>
              <a:t>уч.год</a:t>
            </a:r>
            <a:endParaRPr lang="ru-RU" sz="3600" b="1" dirty="0">
              <a:solidFill>
                <a:srgbClr val="3366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8708" y="822177"/>
            <a:ext cx="70865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Проектная мощность детского сада </a:t>
            </a:r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– 278 детей</a:t>
            </a:r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Общее количество воспитанников составляет </a:t>
            </a:r>
            <a:r>
              <a:rPr lang="ru-RU" sz="2400" b="1" dirty="0" smtClean="0">
                <a:solidFill>
                  <a:srgbClr val="006600"/>
                </a:solidFill>
                <a:latin typeface="Monotype Corsiva" panose="03010101010201010101" pitchFamily="66" charset="0"/>
                <a:cs typeface="Times New Roman" pitchFamily="18" charset="0"/>
              </a:rPr>
              <a:t>251 ребенок.</a:t>
            </a:r>
            <a:endParaRPr lang="ru-RU" altLang="en-US" sz="2400" b="1" dirty="0" smtClean="0">
              <a:solidFill>
                <a:srgbClr val="244800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Группа раннего возраста № 5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15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детей </a:t>
            </a: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Группа раннего возраста № 7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16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детей </a:t>
            </a:r>
            <a:endParaRPr lang="ru-RU" altLang="en-US" sz="24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Младшая </a:t>
            </a:r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группа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№ 6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22 ребенка</a:t>
            </a:r>
            <a:endParaRPr lang="ru-RU" altLang="en-US" sz="24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М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ладшая группа</a:t>
            </a:r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№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8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19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 детей</a:t>
            </a: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Средняя группа №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 </a:t>
            </a:r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19 детей</a:t>
            </a:r>
            <a:endParaRPr lang="ru-RU" altLang="en-US" sz="24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Средняя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группа № 4 – 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21 ребенок</a:t>
            </a:r>
            <a:endParaRPr lang="ru-RU" altLang="en-US" sz="24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Средняя группа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№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9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– 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14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 детей</a:t>
            </a: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Старшая группа № 2 – 20 детей</a:t>
            </a:r>
            <a:endParaRPr lang="ru-RU" altLang="en-US" sz="24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Старшая группа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№ 3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24</a:t>
            </a:r>
            <a:r>
              <a:rPr lang="ru-RU" altLang="en-US" sz="2400" b="1" dirty="0" smtClean="0">
                <a:solidFill>
                  <a:srgbClr val="0000CC"/>
                </a:solidFill>
              </a:rPr>
              <a:t>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ребенка</a:t>
            </a:r>
            <a:endParaRPr lang="ru-RU" altLang="en-US" sz="2400" b="1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Старшая группа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№ 10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23 ребенка</a:t>
            </a:r>
            <a:endParaRPr lang="ru-RU" altLang="en-US" sz="24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Подготовительная группа № 11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29 детей</a:t>
            </a:r>
            <a:endParaRPr lang="ru-RU" altLang="en-US" sz="2400" b="1" dirty="0" smtClean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Подготовительная группа № 12 –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29 </a:t>
            </a:r>
            <a:r>
              <a:rPr lang="ru-RU" altLang="en-US" sz="2400" b="1" dirty="0" smtClean="0">
                <a:solidFill>
                  <a:srgbClr val="0000CC"/>
                </a:solidFill>
                <a:latin typeface="Monotype Corsiva" panose="03010101010201010101" pitchFamily="66" charset="0"/>
              </a:rPr>
              <a:t>детей</a:t>
            </a:r>
          </a:p>
          <a:p>
            <a:endParaRPr lang="ru-RU" altLang="en-US" sz="2400" b="1" dirty="0">
              <a:solidFill>
                <a:srgbClr val="2448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28239"/>
            <a:ext cx="4281854" cy="729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66" y="6128240"/>
            <a:ext cx="4225560" cy="731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194" y="6128239"/>
            <a:ext cx="4191000" cy="73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06969" y="0"/>
            <a:ext cx="5262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en-US" sz="3600" b="1" dirty="0">
                <a:solidFill>
                  <a:srgbClr val="336600"/>
                </a:solidFill>
                <a:latin typeface="Monotype Corsiva" panose="03010101010201010101" pitchFamily="66" charset="0"/>
              </a:rPr>
              <a:t>Содержание программы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113607"/>
              </p:ext>
            </p:extLst>
          </p:nvPr>
        </p:nvGraphicFramePr>
        <p:xfrm>
          <a:off x="292344" y="518160"/>
          <a:ext cx="11607311" cy="6339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07311">
                  <a:extLst>
                    <a:ext uri="{9D8B030D-6E8A-4147-A177-3AD203B41FA5}">
                      <a16:colId xmlns:a16="http://schemas.microsoft.com/office/drawing/2014/main" val="3349158284"/>
                    </a:ext>
                  </a:extLst>
                </a:gridCol>
              </a:tblGrid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          ЦЕЛЕВОЙ </a:t>
                      </a: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РАЗДЕЛ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057063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Пояснительная записка 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3974859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Цели и задачи реализации Программы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180454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Принципы и подходы к формированию Программы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033449"/>
                  </a:ext>
                </a:extLst>
              </a:tr>
              <a:tr h="4453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Значимые для разработки и реализации Программы характеристики. Особенности развития детей раннего и дошкольного возраста, воспитывающихся в ДОУ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7995607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Планируемые результаты освоения Программы 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818047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 </a:t>
                      </a:r>
                      <a:endParaRPr lang="ru-RU" sz="8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214621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         СОДЕРЖАТЕЛЬНЫЙ </a:t>
                      </a: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РАЗДЕЛ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075010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Образовательная деятельность в соответствии с направлениями развития ребенка (в пяти образовательных областях)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263614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Вариативные формы, способы, методы и средства реализации Программы с учетом возрастных и индивидуальных особенностей воспитанников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6535120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Способы и направления поддержки детской инициативы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48396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Особенности взаимодействия педагогического коллектива с семьями воспитанников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435407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Содержание  образовательного процесса в группах с учетом регионального компонента. 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607194"/>
                  </a:ext>
                </a:extLst>
              </a:tr>
              <a:tr h="4453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Модель организации образовательной деятельности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Образовательная деятельность по профессиональной коррекции нарушений развития детей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553148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 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217516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 smtClean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         ОРГАНИЗАЦИОННЫЙ </a:t>
                      </a: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РАЗДЕЛ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4952018"/>
                  </a:ext>
                </a:extLst>
              </a:tr>
              <a:tr h="4453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Материально-техническое обеспечение Программы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Программно-методическое обеспечение Программы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382074"/>
                  </a:ext>
                </a:extLst>
              </a:tr>
              <a:tr h="2226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Организация развивающей предметно-пространственной среды  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601944"/>
                  </a:ext>
                </a:extLst>
              </a:tr>
              <a:tr h="4453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Организация жизни и деятельности детей (режима дня)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Особенности традиционных событий, праздников, мероприятий.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4174613"/>
                  </a:ext>
                </a:extLst>
              </a:tr>
              <a:tr h="6680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Взаимодействие ДОУ со школой и социумом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Финансовые условия реализации программы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50" dirty="0">
                          <a:solidFill>
                            <a:srgbClr val="0000CC"/>
                          </a:solidFill>
                          <a:effectLst/>
                          <a:latin typeface="Monotype Corsiva" panose="03010101010201010101" pitchFamily="66" charset="0"/>
                        </a:rPr>
                        <a:t>Кадровые условия реализации программы</a:t>
                      </a:r>
                      <a:endParaRPr lang="ru-RU" sz="1600" kern="50" dirty="0">
                        <a:solidFill>
                          <a:srgbClr val="0000CC"/>
                        </a:solidFill>
                        <a:effectLst/>
                        <a:latin typeface="Monotype Corsiva" panose="03010101010201010101" pitchFamily="66" charset="0"/>
                        <a:ea typeface="Lucida Sans Unicode"/>
                        <a:cs typeface="Times New Roman"/>
                      </a:endParaRPr>
                    </a:p>
                  </a:txBody>
                  <a:tcPr marL="32852" marR="3285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2143749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520" y="5143501"/>
            <a:ext cx="2301135" cy="14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8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41581" y="64133"/>
            <a:ext cx="50802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336600"/>
                </a:solidFill>
                <a:latin typeface="Monotype Corsiva" pitchFamily="66" charset="0"/>
              </a:rPr>
              <a:t>Нормативно-правовая база: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6669" y="710465"/>
            <a:ext cx="11104684" cy="579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CC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Федеральный закон Российской Федерации от 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29.12.2012 г.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№ 273 «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Об образовании в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Российской Федерации»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sz="2000" b="1" dirty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Приказ Министерства образования и науки РФ от 30 августа 2013 г. № 1014 «Об утверждении Порядка организации и осуществления образовательной деятельности по основным общеобразовательным программам -  </a:t>
            </a:r>
            <a:r>
              <a:rPr lang="ru-RU" sz="2000" b="1" kern="50" dirty="0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образовательным программам ДО»</a:t>
            </a:r>
            <a:endParaRPr lang="en-US" sz="2000" b="1" kern="50" dirty="0" smtClean="0">
              <a:solidFill>
                <a:srgbClr val="660066"/>
              </a:solidFill>
              <a:effectLst/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sz="2000" b="1" dirty="0" smtClean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Приказ Министерства образования и науки 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России № 1155 от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17.10.2013 «Об 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утверждении федерального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государственного  образовательного 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стандарта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дошкольного  образования»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sz="2000" b="1" dirty="0" smtClean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15 мая 2013 г. № 26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sz="2000" b="1" dirty="0" smtClean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000" b="1" kern="50" dirty="0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Примерная основная образовательная программа дошкольного образования «Радуга»: проект / С.Г. Якобсон, Т.И. </a:t>
            </a:r>
            <a:r>
              <a:rPr lang="ru-RU" sz="2000" b="1" kern="50" dirty="0" err="1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Гризик</a:t>
            </a:r>
            <a:r>
              <a:rPr lang="ru-RU" sz="2000" b="1" kern="50" dirty="0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Т.Н. </a:t>
            </a:r>
            <a:r>
              <a:rPr lang="ru-RU" sz="2000" b="1" kern="50" dirty="0" err="1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Доронова</a:t>
            </a:r>
            <a:r>
              <a:rPr lang="ru-RU" sz="2000" b="1" kern="50" dirty="0" smtClean="0">
                <a:solidFill>
                  <a:srgbClr val="660066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и др.; науч. рук. Е.В. Соловьева/ - М.: Просвещение, 2014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2000" b="1" kern="50" dirty="0" smtClean="0">
              <a:solidFill>
                <a:srgbClr val="660066"/>
              </a:solidFill>
              <a:effectLst/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Устав  муниципального автономного образовательного учреждения Детский сад № 6 «Солнышко» г. Дюртюли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altLang="en-US" sz="2000" b="1" dirty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Локальные </a:t>
            </a:r>
            <a:r>
              <a:rPr lang="ru-RU" altLang="en-US" sz="2000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акты </a:t>
            </a:r>
            <a:r>
              <a:rPr lang="ru-RU" altLang="en-US" sz="2000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ДОУ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altLang="en-US" sz="1400" b="1" dirty="0" smtClean="0">
              <a:solidFill>
                <a:srgbClr val="3366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825" y="3604201"/>
            <a:ext cx="12235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1983" y="3351525"/>
            <a:ext cx="9132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619750" algn="l"/>
              </a:tabLst>
            </a:pPr>
            <a:r>
              <a:rPr lang="ru-RU" sz="12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 </a:t>
            </a:r>
            <a:endParaRPr lang="en-US" sz="1200" kern="50" dirty="0" smtClean="0">
              <a:effectLst/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619750" algn="l"/>
              </a:tabLst>
            </a:pPr>
            <a:r>
              <a:rPr lang="ru-RU" sz="12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</a:t>
            </a:r>
            <a:endParaRPr lang="en-US" sz="1200" kern="50" dirty="0" smtClean="0">
              <a:effectLst/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619750" algn="l"/>
              </a:tabLst>
            </a:pPr>
            <a:r>
              <a:rPr lang="ru-RU" sz="1200" kern="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 </a:t>
            </a:r>
            <a:endParaRPr lang="en-US" sz="1200" kern="50" dirty="0" smtClean="0">
              <a:effectLst/>
              <a:latin typeface="Arial" panose="020B0604020202020204" pitchFamily="34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040" y="5500217"/>
            <a:ext cx="1814157" cy="135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93023" y="428536"/>
            <a:ext cx="83732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3600" b="1" dirty="0">
                <a:solidFill>
                  <a:srgbClr val="3366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Федеральный государственный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3600" b="1" dirty="0">
                <a:solidFill>
                  <a:srgbClr val="3366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образовательный стандарт дошкольного образования ( ФГОС ДО)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6723" y="2813538"/>
            <a:ext cx="583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Стандарт включает в себя  требования:</a:t>
            </a:r>
            <a:endParaRPr lang="ru-RU" sz="2800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4234" y="3336758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к  структуре  Программы и её объёму;</a:t>
            </a:r>
          </a:p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к  условиям  реализации  Программы;</a:t>
            </a:r>
          </a:p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к  результатам  освоения  Программы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2769" y="2262841"/>
            <a:ext cx="8291146" cy="348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en-US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(Приказ </a:t>
            </a:r>
            <a:r>
              <a:rPr lang="ru-RU" altLang="en-US" b="1" dirty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Министерства образования и науки России № 1155 от </a:t>
            </a:r>
            <a:r>
              <a:rPr lang="ru-RU" altLang="en-US" b="1" dirty="0" smtClean="0">
                <a:solidFill>
                  <a:srgbClr val="660066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17.10.2013)</a:t>
            </a:r>
            <a:endParaRPr lang="ru-RU" altLang="en-US" b="1" dirty="0">
              <a:solidFill>
                <a:srgbClr val="660066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im5-tub-ru.yandex.net/i?id=79210300-43-72&amp;n=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138" y="4963661"/>
            <a:ext cx="1844919" cy="17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70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92770" y="1"/>
            <a:ext cx="6013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smtClean="0">
                <a:solidFill>
                  <a:srgbClr val="336600"/>
                </a:solidFill>
                <a:latin typeface="Monotype Corsiva" pitchFamily="66" charset="0"/>
              </a:rPr>
              <a:t>Цели и задачи Программы</a:t>
            </a:r>
            <a:endParaRPr lang="ru-RU" sz="3600" b="1" dirty="0">
              <a:solidFill>
                <a:srgbClr val="3366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0924" y="1552691"/>
            <a:ext cx="940777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b="1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Цели реализации Программы: 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400" dirty="0">
                <a:solidFill>
                  <a:srgbClr val="0000CC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полноценного проживания ребенком дошкольного детства;</a:t>
            </a:r>
            <a:endParaRPr lang="en-US" sz="2400" dirty="0">
              <a:solidFill>
                <a:srgbClr val="0000CC"/>
              </a:solidFill>
              <a:latin typeface="Monotype Corsiva" panose="03010101010201010101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4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разностороннее, полноценное и гармоничное развитие личности ребенка с учетом возрастных и индивидуальных особенностей</a:t>
            </a:r>
            <a:r>
              <a:rPr lang="ru-RU" sz="2400" kern="50" dirty="0" smtClean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  <a:endParaRPr lang="en-US" sz="24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587" y="3429001"/>
            <a:ext cx="2177050" cy="164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6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1434" y="335763"/>
            <a:ext cx="1150913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800" b="1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Задачи реализации Программы:</a:t>
            </a:r>
            <a:endParaRPr lang="en-US" sz="28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способствовать сохранению и укреплению физического и психического здоровья детей, их художественно-эстетическому, познавательному, речевому и социально-коммуникативному развитию;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реализовать  принцип преемственности в решении задач дошкольного и начального общего образования;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развивать способности и творческий потенциал каждого ребенка как субъекта отношений самим с собой, другими детьми, взрослыми и миром с учетом </a:t>
            </a:r>
            <a:r>
              <a:rPr lang="ru-RU" sz="2200" kern="50" dirty="0" err="1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этноультурных</a:t>
            </a: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и социокультурных особенностей региона;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обеспечить вариативность и разнообразие содержания и организационных форм с учетом образовательных потребностей, способностей и состояния здоровья детей, с учетом социокультурных особенностей региона;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способствовать формированию социокультурной среды, соответствующей возрастным, индивидуальным, психологическим и физиологическим особенностям детей;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kern="50" dirty="0">
                <a:solidFill>
                  <a:srgbClr val="0000CC"/>
                </a:solidFill>
                <a:latin typeface="Monotype Corsiva" panose="03010101010201010101" pitchFamily="66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обеспечить психолого-педагогическую поддержку семьи и повышение компетентности родителей (законных представителей) в вопросах развития и образования, охраны и укрепления здоровья детей. </a:t>
            </a:r>
            <a:endParaRPr lang="en-US" sz="2200" kern="50" dirty="0">
              <a:solidFill>
                <a:srgbClr val="0000CC"/>
              </a:solidFill>
              <a:latin typeface="Monotype Corsiva" panose="03010101010201010101" pitchFamily="66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приобщение детей к национальной культуре народов многонациональной республики Башкортостан;</a:t>
            </a:r>
            <a:endParaRPr lang="en-US" sz="2200" dirty="0">
              <a:solidFill>
                <a:srgbClr val="0000CC"/>
              </a:solidFill>
              <a:latin typeface="Monotype Corsiva" panose="03010101010201010101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sz="2200" b="1" dirty="0">
                <a:solidFill>
                  <a:srgbClr val="0000CC"/>
                </a:solidFill>
                <a:latin typeface="Monotype Corsiva" panose="03010101010201010101" pitchFamily="66" charset="0"/>
              </a:rPr>
              <a:t>социально-коммуникативное развитие дошкольников через усвоение моральных и нравственных ценностей.</a:t>
            </a:r>
            <a:endParaRPr lang="en-US" sz="2200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21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88322" y="1776046"/>
            <a:ext cx="64975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CC"/>
                </a:solidFill>
                <a:latin typeface="Monotype Corsiva" panose="03010101010201010101" pitchFamily="66" charset="0"/>
                <a:cs typeface="Times New Roman" pitchFamily="18" charset="0"/>
              </a:rPr>
              <a:t>социально-коммуникативное развитие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CC"/>
                </a:solidFill>
                <a:latin typeface="Monotype Corsiva" panose="03010101010201010101" pitchFamily="66" charset="0"/>
                <a:cs typeface="Times New Roman" pitchFamily="18" charset="0"/>
              </a:rPr>
              <a:t>познавательное развитие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CC"/>
                </a:solidFill>
                <a:latin typeface="Monotype Corsiva" panose="03010101010201010101" pitchFamily="66" charset="0"/>
                <a:cs typeface="Times New Roman" pitchFamily="18" charset="0"/>
              </a:rPr>
              <a:t>речевое развитие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CC"/>
                </a:solidFill>
                <a:latin typeface="Monotype Corsiva" panose="03010101010201010101" pitchFamily="66" charset="0"/>
                <a:cs typeface="Times New Roman" pitchFamily="18" charset="0"/>
              </a:rPr>
              <a:t>художественно – эстетическое развитие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CC"/>
                </a:solidFill>
                <a:latin typeface="Monotype Corsiva" panose="03010101010201010101" pitchFamily="66" charset="0"/>
                <a:cs typeface="Times New Roman" pitchFamily="18" charset="0"/>
              </a:rPr>
              <a:t>физическое развитие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7232" y="791170"/>
            <a:ext cx="2582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6600"/>
                </a:solidFill>
                <a:latin typeface="Monotype Corsiva" panose="03010101010201010101" pitchFamily="66" charset="0"/>
              </a:rPr>
              <a:t>Направления:</a:t>
            </a:r>
            <a:endParaRPr lang="en-US" sz="3600" b="1" dirty="0">
              <a:solidFill>
                <a:srgbClr val="0066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6809"/>
            <a:ext cx="2242404" cy="31690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779712"/>
            <a:ext cx="2863362" cy="27969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29936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1722</Words>
  <Application>Microsoft Office PowerPoint</Application>
  <PresentationFormat>Широкоэкранный</PresentationFormat>
  <Paragraphs>197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Lucida Sans Unicode</vt:lpstr>
      <vt:lpstr>Monotype Corsiva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ДС6</dc:creator>
  <cp:lastModifiedBy>user</cp:lastModifiedBy>
  <cp:revision>38</cp:revision>
  <dcterms:created xsi:type="dcterms:W3CDTF">2015-11-30T05:52:49Z</dcterms:created>
  <dcterms:modified xsi:type="dcterms:W3CDTF">2020-10-29T06:53:46Z</dcterms:modified>
</cp:coreProperties>
</file>